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73" r:id="rId2"/>
    <p:sldId id="257" r:id="rId3"/>
    <p:sldId id="258" r:id="rId4"/>
    <p:sldId id="259" r:id="rId5"/>
    <p:sldId id="264" r:id="rId6"/>
    <p:sldId id="260" r:id="rId7"/>
    <p:sldId id="263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</p:sldIdLst>
  <p:sldSz cx="9144000" cy="6858000" type="screen4x3"/>
  <p:notesSz cx="6797675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FCA507-4809-4290-A704-D8A92093D41D}" type="datetimeFigureOut">
              <a:rPr lang="el-GR"/>
              <a:pPr>
                <a:defRPr/>
              </a:pPr>
              <a:t>20/3/2019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B4CA68-BFC7-46EF-AA0A-306DA69231A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4742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0DB85-62B4-47B7-88A8-ECA37915CA40}" type="datetimeFigureOut">
              <a:rPr lang="el-GR" smtClean="0"/>
              <a:pPr/>
              <a:t>20/3/2019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E8898-0E54-45D4-A429-53848D8AFF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703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B86F-3871-4DF0-B250-6820E7A91496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l-GR"/>
              <a:t>ΤΜΗΜΑ ΤΕΛΩΝΕΙΩΝ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949B5E2-4DE3-4A7B-BF89-68FFA80D87E0}" type="datetimeFigureOut">
              <a:rPr lang="el-GR"/>
              <a:pPr>
                <a:defRPr/>
              </a:pPr>
              <a:t>20/3/2019</a:t>
            </a:fld>
            <a:endParaRPr lang="el-G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5B59793-EA43-499A-9CA0-F2DE085CBCC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1F702-E364-4F5A-9784-EE5060560611}" type="datetimeFigureOut">
              <a:rPr lang="el-GR"/>
              <a:pPr>
                <a:defRPr/>
              </a:pPr>
              <a:t>20/3/2019</a:t>
            </a:fld>
            <a:endParaRPr lang="el-G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A6DC7-027A-4898-9D8E-C3391FCA4E2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D3CE5-7E2F-4792-BB10-61F4A80C2416}" type="datetimeFigureOut">
              <a:rPr lang="el-GR"/>
              <a:pPr>
                <a:defRPr/>
              </a:pPr>
              <a:t>20/3/2019</a:t>
            </a:fld>
            <a:endParaRPr lang="el-G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D19A-8812-4FEB-9CDC-2AAC44E4A5E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9E941-C4AB-4A03-A1C0-F84D2D679820}" type="datetimeFigureOut">
              <a:rPr lang="el-GR"/>
              <a:pPr>
                <a:defRPr/>
              </a:pPr>
              <a:t>20/3/2019</a:t>
            </a:fld>
            <a:endParaRPr lang="el-G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913BA-D19C-498F-9997-1439D8D375E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9DB4F7-DDAF-4316-94A5-8C036C96E64D}" type="datetimeFigureOut">
              <a:rPr lang="el-GR"/>
              <a:pPr>
                <a:defRPr/>
              </a:pPr>
              <a:t>20/3/2019</a:t>
            </a:fld>
            <a:endParaRPr lang="el-G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E0939A-EA7D-4472-996E-9E8B4026C48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ACD70E-F62B-4A3D-8C63-E79286A64BAF}" type="datetimeFigureOut">
              <a:rPr lang="el-GR"/>
              <a:pPr>
                <a:defRPr/>
              </a:pPr>
              <a:t>20/3/2019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03FF56-2B0E-454A-AC29-B4A702050F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96A1AE-E0BC-4952-B0EA-FC750ED61B21}" type="datetimeFigureOut">
              <a:rPr lang="el-GR"/>
              <a:pPr>
                <a:defRPr/>
              </a:pPr>
              <a:t>20/3/2019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C922D9-2D4F-4F58-9F15-2E3BF2112D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F64C1B-3D5B-4FC5-89BA-6E5F703D154E}" type="datetimeFigureOut">
              <a:rPr lang="el-GR"/>
              <a:pPr>
                <a:defRPr/>
              </a:pPr>
              <a:t>20/3/2019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508C61-DCF3-4825-81DD-4D93225092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47215-BE3F-48D8-B602-3447667C8C79}" type="datetimeFigureOut">
              <a:rPr lang="el-GR"/>
              <a:pPr>
                <a:defRPr/>
              </a:pPr>
              <a:t>20/3/2019</a:t>
            </a:fld>
            <a:endParaRPr lang="el-G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CB12-D519-4043-AE4A-3384656EB7B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779B43-8B1B-4795-8FF8-0F40C21DB32D}" type="datetimeFigureOut">
              <a:rPr lang="el-GR"/>
              <a:pPr>
                <a:defRPr/>
              </a:pPr>
              <a:t>20/3/2019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19F022-BFB1-4123-9BBE-8EFCE4E61D2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D51352F-C165-444B-8C5E-9CE0F4A5218F}" type="datetimeFigureOut">
              <a:rPr lang="el-GR"/>
              <a:pPr>
                <a:defRPr/>
              </a:pPr>
              <a:t>20/3/2019</a:t>
            </a:fld>
            <a:endParaRPr lang="el-G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9A51248-1409-40F2-9FF2-8395413F53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C99FDC7-0A84-48FC-92DA-8FE2FA15F4E8}" type="datetimeFigureOut">
              <a:rPr lang="el-GR"/>
              <a:pPr>
                <a:defRPr/>
              </a:pPr>
              <a:t>20/3/2019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A029F36-1A28-4525-84D4-F50841E727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3933056"/>
            <a:ext cx="77724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 smtClean="0"/>
              <a:t>Εισαγωγή στο </a:t>
            </a:r>
            <a:r>
              <a:rPr lang="en-GB" sz="3200" dirty="0" smtClean="0"/>
              <a:t>TARIC</a:t>
            </a:r>
            <a:r>
              <a:rPr lang="el-GR" sz="3200" dirty="0" smtClean="0">
                <a:latin typeface="Arial" charset="0"/>
                <a:cs typeface="Arial" charset="0"/>
              </a:rPr>
              <a:t> </a:t>
            </a:r>
            <a:r>
              <a:rPr lang="el-GR" sz="3200" b="0" dirty="0" smtClean="0">
                <a:latin typeface="Arial" charset="0"/>
                <a:cs typeface="Arial" charset="0"/>
              </a:rPr>
              <a:t>και Σύστημα Ολοκληρωμένου Κυπριακού Δασμολογίου</a:t>
            </a:r>
            <a:r>
              <a:rPr lang="el-GR" sz="3200" b="0" dirty="0" smtClean="0"/>
              <a:t> </a:t>
            </a:r>
            <a:endParaRPr lang="el-GR" sz="36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268760"/>
            <a:ext cx="75724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el-GR" b="1" dirty="0">
              <a:solidFill>
                <a:prstClr val="black"/>
              </a:solidFill>
              <a:latin typeface="Lucida Sans Unicode"/>
              <a:cs typeface="+mn-cs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endParaRPr lang="el-GR" b="1" dirty="0">
              <a:solidFill>
                <a:prstClr val="black"/>
              </a:solidFill>
              <a:latin typeface="Lucida Sans Unicode"/>
              <a:cs typeface="+mn-cs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lang="el-GR" b="1" dirty="0" smtClean="0">
                <a:solidFill>
                  <a:srgbClr val="DA1F28"/>
                </a:solidFill>
                <a:latin typeface="Lucida Sans Unicode"/>
                <a:cs typeface="+mn-cs"/>
              </a:rPr>
              <a:t>Λεμεσός, </a:t>
            </a:r>
            <a:r>
              <a:rPr lang="el-GR" b="1" dirty="0">
                <a:solidFill>
                  <a:srgbClr val="DA1F28"/>
                </a:solidFill>
                <a:latin typeface="Lucida Sans Unicode"/>
                <a:cs typeface="+mn-cs"/>
              </a:rPr>
              <a:t>12 Μαρτίου 2019</a:t>
            </a:r>
            <a:endParaRPr lang="en-GB" b="1" dirty="0">
              <a:solidFill>
                <a:prstClr val="black"/>
              </a:solidFill>
              <a:latin typeface="Lucida Sans Unicode"/>
              <a:cs typeface="+mn-cs"/>
            </a:endParaRPr>
          </a:p>
          <a:p>
            <a:endParaRPr lang="el-G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16632"/>
            <a:ext cx="8229600" cy="1044352"/>
          </a:xfrm>
          <a:prstGeom prst="rect">
            <a:avLst/>
          </a:prstGeom>
          <a:ln w="9525" cap="flat" cmpd="sng" algn="ctr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2400" dirty="0"/>
              <a:t>ΥΠΟΥΡΓΕΙΟ ΟΙΚΟΝΟΜΙΚΩΝ</a:t>
            </a:r>
          </a:p>
          <a:p>
            <a:pPr lvl="0" algn="ctr">
              <a:spcBef>
                <a:spcPct val="0"/>
              </a:spcBef>
              <a:defRPr/>
            </a:pPr>
            <a:r>
              <a:rPr lang="el-GR" sz="2400" dirty="0"/>
              <a:t>ΤΜΗΜΑ ΤΕΛΩΝΕΙΩΝ </a:t>
            </a:r>
            <a:endParaRPr kumimoji="0" lang="el-GR" sz="24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</a:endParaRPr>
          </a:p>
        </p:txBody>
      </p:sp>
      <p:pic>
        <p:nvPicPr>
          <p:cNvPr id="6" name="Picture 2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212725"/>
            <a:ext cx="785812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857250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>
                <a:latin typeface="Arial" charset="0"/>
                <a:cs typeface="Arial" charset="0"/>
              </a:rPr>
              <a:t>Εθνικά Μέτρα</a:t>
            </a:r>
          </a:p>
          <a:p>
            <a:pPr lvl="1" eaLnBrk="1" hangingPunct="1"/>
            <a:r>
              <a:rPr lang="el-GR" smtClean="0">
                <a:latin typeface="Arial" charset="0"/>
                <a:cs typeface="Arial" charset="0"/>
              </a:rPr>
              <a:t>Φόροι Κατανάλωσης</a:t>
            </a:r>
          </a:p>
          <a:p>
            <a:pPr lvl="1" eaLnBrk="1" hangingPunct="1"/>
            <a:r>
              <a:rPr lang="el-GR" smtClean="0">
                <a:latin typeface="Arial" charset="0"/>
                <a:cs typeface="Arial" charset="0"/>
              </a:rPr>
              <a:t>ΦΠΑ</a:t>
            </a:r>
          </a:p>
          <a:p>
            <a:pPr lvl="1" eaLnBrk="1" hangingPunct="1"/>
            <a:r>
              <a:rPr lang="el-GR" smtClean="0">
                <a:latin typeface="Arial" charset="0"/>
                <a:cs typeface="Arial" charset="0"/>
              </a:rPr>
              <a:t>Εθνικές Απαγορεύσεις / Περιορισμοί</a:t>
            </a:r>
          </a:p>
          <a:p>
            <a:pPr lvl="1" eaLnBrk="1" hangingPunct="1"/>
            <a:r>
              <a:rPr lang="el-GR" smtClean="0">
                <a:latin typeface="Arial" charset="0"/>
                <a:cs typeface="Arial" charset="0"/>
              </a:rPr>
              <a:t>Εθνικές Απαλλαγές</a:t>
            </a:r>
          </a:p>
          <a:p>
            <a:pPr lvl="1" eaLnBrk="1" hangingPunct="1">
              <a:buFont typeface="Verdana" pitchFamily="34" charset="0"/>
              <a:buNone/>
            </a:pPr>
            <a:endParaRPr lang="el-GR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smtClean="0">
                <a:latin typeface="Arial" charset="0"/>
                <a:cs typeface="Arial" charset="0"/>
              </a:rPr>
              <a:t>Συναλλαγματικές ισοτιμίες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Τι περιλαμβάνει το </a:t>
            </a:r>
            <a:r>
              <a:rPr lang="en-GB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TARIC</a:t>
            </a: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l-G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Σε εναρμονισμένα προϊόντα</a:t>
            </a:r>
            <a:r>
              <a:rPr lang="en-US" dirty="0" smtClean="0">
                <a:latin typeface="Arial" charset="0"/>
                <a:cs typeface="Arial" charset="0"/>
              </a:rPr>
              <a:t> (</a:t>
            </a:r>
            <a:r>
              <a:rPr lang="el-GR" dirty="0" smtClean="0">
                <a:latin typeface="Arial" charset="0"/>
                <a:cs typeface="Arial" charset="0"/>
              </a:rPr>
              <a:t>Ειδικοί Φ.Κ)</a:t>
            </a:r>
          </a:p>
          <a:p>
            <a:pPr lvl="1" eaLnBrk="1" hangingPunct="1"/>
            <a:r>
              <a:rPr lang="el-GR" dirty="0" smtClean="0">
                <a:latin typeface="Arial" charset="0"/>
                <a:cs typeface="Arial" charset="0"/>
              </a:rPr>
              <a:t>Καπνικά</a:t>
            </a:r>
          </a:p>
          <a:p>
            <a:pPr lvl="1" eaLnBrk="1" hangingPunct="1"/>
            <a:r>
              <a:rPr lang="el-GR" dirty="0" smtClean="0">
                <a:latin typeface="Arial" charset="0"/>
                <a:cs typeface="Arial" charset="0"/>
              </a:rPr>
              <a:t>Αλκοολούχα</a:t>
            </a:r>
          </a:p>
          <a:p>
            <a:pPr lvl="1" eaLnBrk="1" hangingPunct="1"/>
            <a:r>
              <a:rPr lang="el-GR" dirty="0" smtClean="0">
                <a:latin typeface="Arial" charset="0"/>
                <a:cs typeface="Arial" charset="0"/>
              </a:rPr>
              <a:t>Πετρελαιοειδή</a:t>
            </a:r>
          </a:p>
          <a:p>
            <a:pPr lvl="1" eaLnBrk="1" hangingPunct="1">
              <a:buFont typeface="Verdana" pitchFamily="34" charset="0"/>
              <a:buNone/>
            </a:pPr>
            <a:endParaRPr lang="el-G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Στα οχήματα.</a:t>
            </a:r>
          </a:p>
          <a:p>
            <a:pPr eaLnBrk="1" hangingPunct="1">
              <a:buFont typeface="Wingdings 3" pitchFamily="18" charset="2"/>
              <a:buNone/>
            </a:pPr>
            <a:endParaRPr lang="el-G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Σε άλλα είδη (καπνιστός σολομός, χαβιάρι, κρύσταλλα κλπ).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Εθνικοί Φόροι Κατανάλωσης</a:t>
            </a:r>
            <a:endParaRPr lang="el-G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Μηδενικός συντελεστής (0% ΦΠΑ)</a:t>
            </a:r>
          </a:p>
          <a:p>
            <a:pPr eaLnBrk="1" hangingPunct="1">
              <a:buFont typeface="Wingdings 3" pitchFamily="18" charset="2"/>
              <a:buNone/>
            </a:pPr>
            <a:endParaRPr lang="el-G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Μειωμένος συντελεστής (5% ΦΠΑ)</a:t>
            </a:r>
          </a:p>
          <a:p>
            <a:pPr eaLnBrk="1" hangingPunct="1"/>
            <a:endParaRPr lang="el-G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Κανονικός συντελεστής (19% ΦΠΑ)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                       ΦΠΑ</a:t>
            </a:r>
            <a:endParaRPr lang="el-G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>
                <a:latin typeface="Arial" charset="0"/>
                <a:cs typeface="Arial" charset="0"/>
              </a:rPr>
              <a:t>Στα πυροβόλα όπλα, τα ανταλλακτικά και προσαρτήματα τους </a:t>
            </a:r>
            <a:r>
              <a:rPr lang="el-GR" sz="1800" smtClean="0">
                <a:latin typeface="Arial" charset="0"/>
                <a:cs typeface="Arial" charset="0"/>
              </a:rPr>
              <a:t>(έγκριση για αποθήκευση με μόνο σκοπό μεταφορά σε άλλο ΚΜ ή εξαγωγή ή επανεξαγωγή).</a:t>
            </a:r>
          </a:p>
          <a:p>
            <a:pPr eaLnBrk="1" hangingPunct="1">
              <a:buFont typeface="Wingdings 3" pitchFamily="18" charset="2"/>
              <a:buNone/>
            </a:pPr>
            <a:endParaRPr lang="el-GR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smtClean="0">
                <a:latin typeface="Arial" charset="0"/>
                <a:cs typeface="Arial" charset="0"/>
              </a:rPr>
              <a:t>Στις ηλεκτρικές σκούπες </a:t>
            </a:r>
            <a:r>
              <a:rPr lang="el-GR" sz="1800" smtClean="0">
                <a:latin typeface="Arial" charset="0"/>
                <a:cs typeface="Arial" charset="0"/>
              </a:rPr>
              <a:t>(οικολογικός σχεδιασμός).</a:t>
            </a:r>
          </a:p>
          <a:p>
            <a:pPr eaLnBrk="1" hangingPunct="1">
              <a:buFont typeface="Wingdings 3" pitchFamily="18" charset="2"/>
              <a:buNone/>
            </a:pPr>
            <a:endParaRPr lang="el-GR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smtClean="0">
                <a:latin typeface="Arial" charset="0"/>
                <a:cs typeface="Arial" charset="0"/>
              </a:rPr>
              <a:t>Εμπορεύματα που πρέπει να φέρουν έγκριση από τις Υγειονομικές Υπηρεσίες.</a:t>
            </a:r>
          </a:p>
          <a:p>
            <a:pPr eaLnBrk="1" hangingPunct="1">
              <a:buFont typeface="Wingdings 3" pitchFamily="18" charset="2"/>
              <a:buNone/>
            </a:pPr>
            <a:endParaRPr lang="el-GR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smtClean="0">
                <a:latin typeface="Arial" charset="0"/>
                <a:cs typeface="Arial" charset="0"/>
              </a:rPr>
              <a:t>Οχήματα που πρέπει να φέρουν έγκριση από το Τμήμα Μηχανοκίνητων Οχημάτων.</a:t>
            </a:r>
          </a:p>
          <a:p>
            <a:pPr eaLnBrk="1" hangingPunct="1"/>
            <a:endParaRPr lang="el-GR" smtClean="0">
              <a:latin typeface="Arial" charset="0"/>
              <a:cs typeface="Arial" charset="0"/>
            </a:endParaRPr>
          </a:p>
          <a:p>
            <a:pPr eaLnBrk="1" hangingPunct="1"/>
            <a:endParaRPr lang="el-GR" smtClean="0"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Εθνικές Απαγορεύσεις / Περιορισμοί</a:t>
            </a:r>
            <a:endParaRPr lang="el-G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Σε Πρεσβείες / Διπλωματικά σώματα</a:t>
            </a:r>
          </a:p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Σε Διεθνείς Οργανισμούς</a:t>
            </a:r>
          </a:p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Φορολογικές Απαλλαγές ταξιδιωτών που προέρχονται από τρίτες χώρες</a:t>
            </a:r>
          </a:p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Φορολογικές Απαλλαγές που εφαρμόζονται στις εισαγωγές, από κράτος μέλος, προσωπικών ειδών που ανήκουν σε ιδιώτες κλπ.</a:t>
            </a:r>
          </a:p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Ατέλειες κατά την εισαγωγή εμπορευμάτων.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                   Απαλλαγές</a:t>
            </a:r>
            <a:endParaRPr lang="el-G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2400" dirty="0" smtClean="0">
                <a:latin typeface="Arial" charset="0"/>
                <a:cs typeface="Arial" charset="0"/>
              </a:rPr>
              <a:t>Άντληση πληροφοριών με την δασμολογική κατάταξη (</a:t>
            </a:r>
            <a:r>
              <a:rPr lang="en-GB" sz="2400" dirty="0" smtClean="0">
                <a:latin typeface="Arial" charset="0"/>
                <a:cs typeface="Arial" charset="0"/>
              </a:rPr>
              <a:t>Query by nomenclature</a:t>
            </a:r>
            <a:r>
              <a:rPr lang="el-GR" sz="2400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/>
            <a:r>
              <a:rPr lang="el-GR" sz="2400" dirty="0" smtClean="0">
                <a:latin typeface="Arial" charset="0"/>
                <a:cs typeface="Arial" charset="0"/>
              </a:rPr>
              <a:t>Αναζήτηση μέσω κειμένου – ο χρήστης ψάχνει την ονοματολογία μέσω περιγραφής (</a:t>
            </a:r>
            <a:r>
              <a:rPr lang="en-GB" sz="2400" dirty="0" smtClean="0">
                <a:latin typeface="Arial" charset="0"/>
                <a:cs typeface="Arial" charset="0"/>
              </a:rPr>
              <a:t>Search by text</a:t>
            </a:r>
            <a:r>
              <a:rPr lang="el-GR" sz="2400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/>
            <a:r>
              <a:rPr lang="el-GR" sz="2400" dirty="0" smtClean="0">
                <a:latin typeface="Arial" charset="0"/>
                <a:cs typeface="Arial" charset="0"/>
              </a:rPr>
              <a:t>Πίνακας συσχέτισης – ο χρήστης μπορεί να συσχετίσει την παλιά με την υφιστάμενη κωδικοποίηση (</a:t>
            </a:r>
            <a:r>
              <a:rPr lang="en-GB" sz="2400" dirty="0" smtClean="0">
                <a:latin typeface="Arial" charset="0"/>
                <a:cs typeface="Arial" charset="0"/>
              </a:rPr>
              <a:t>Correlation Table</a:t>
            </a:r>
            <a:r>
              <a:rPr lang="el-GR" sz="2400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/>
            <a:r>
              <a:rPr lang="el-GR" sz="2400" dirty="0" smtClean="0">
                <a:latin typeface="Arial" charset="0"/>
                <a:cs typeface="Arial" charset="0"/>
              </a:rPr>
              <a:t>Παρουσίαση μέτρων σε κάθε δασμολογική διάκριση (</a:t>
            </a:r>
            <a:r>
              <a:rPr lang="en-GB" sz="2400" dirty="0" smtClean="0">
                <a:latin typeface="Arial" charset="0"/>
                <a:cs typeface="Arial" charset="0"/>
              </a:rPr>
              <a:t>Measures</a:t>
            </a:r>
            <a:r>
              <a:rPr lang="el-GR" sz="2400" dirty="0" smtClean="0">
                <a:latin typeface="Arial" charset="0"/>
                <a:cs typeface="Arial" charset="0"/>
              </a:rPr>
              <a:t>: </a:t>
            </a:r>
            <a:r>
              <a:rPr lang="en-GB" sz="2400" dirty="0" smtClean="0">
                <a:latin typeface="Arial" charset="0"/>
                <a:cs typeface="Arial" charset="0"/>
              </a:rPr>
              <a:t>By nomenclature </a:t>
            </a:r>
            <a:r>
              <a:rPr lang="el-GR" sz="2400" dirty="0" smtClean="0">
                <a:latin typeface="Arial" charset="0"/>
                <a:cs typeface="Arial" charset="0"/>
              </a:rPr>
              <a:t>/</a:t>
            </a:r>
            <a:r>
              <a:rPr lang="en-GB" sz="2400" dirty="0" smtClean="0">
                <a:latin typeface="Arial" charset="0"/>
                <a:cs typeface="Arial" charset="0"/>
              </a:rPr>
              <a:t> For nomenclature</a:t>
            </a:r>
            <a:r>
              <a:rPr lang="el-GR" sz="2400" dirty="0" smtClean="0">
                <a:latin typeface="Arial" charset="0"/>
                <a:cs typeface="Arial" charset="0"/>
              </a:rPr>
              <a:t>)</a:t>
            </a:r>
            <a:endParaRPr lang="en-GB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sz="2400" dirty="0" smtClean="0">
                <a:latin typeface="Arial" charset="0"/>
                <a:cs typeface="Arial" charset="0"/>
              </a:rPr>
              <a:t>Υπολογισμός Δασμών και Φόρων (</a:t>
            </a:r>
            <a:r>
              <a:rPr lang="en-GB" sz="2400" dirty="0" smtClean="0">
                <a:latin typeface="Arial" charset="0"/>
                <a:cs typeface="Arial" charset="0"/>
              </a:rPr>
              <a:t>Calculation</a:t>
            </a:r>
            <a:r>
              <a:rPr lang="el-GR" sz="2400" dirty="0" smtClean="0">
                <a:latin typeface="Arial" charset="0"/>
                <a:cs typeface="Arial" charset="0"/>
              </a:rPr>
              <a:t>)</a:t>
            </a:r>
            <a:endParaRPr lang="en-GB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sz="2400" dirty="0" smtClean="0">
                <a:latin typeface="Arial" charset="0"/>
                <a:cs typeface="Arial" charset="0"/>
              </a:rPr>
              <a:t>Παρουσίαση συναλλαγματικών ισοτιμιών (</a:t>
            </a:r>
            <a:r>
              <a:rPr lang="en-GB" sz="2400" dirty="0" smtClean="0">
                <a:latin typeface="Arial" charset="0"/>
                <a:cs typeface="Arial" charset="0"/>
              </a:rPr>
              <a:t>Query </a:t>
            </a:r>
            <a:r>
              <a:rPr lang="en-GB" sz="2400" dirty="0" err="1" smtClean="0">
                <a:latin typeface="Arial" charset="0"/>
                <a:cs typeface="Arial" charset="0"/>
              </a:rPr>
              <a:t>Exch</a:t>
            </a:r>
            <a:r>
              <a:rPr lang="en-GB" sz="2400" dirty="0" smtClean="0">
                <a:latin typeface="Arial" charset="0"/>
                <a:cs typeface="Arial" charset="0"/>
              </a:rPr>
              <a:t> rates </a:t>
            </a:r>
            <a:r>
              <a:rPr lang="el-GR" sz="2400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/>
            <a:endParaRPr lang="el-GR" sz="2400" dirty="0" smtClean="0">
              <a:latin typeface="Arial" charset="0"/>
              <a:cs typeface="Arial" charset="0"/>
            </a:endParaRPr>
          </a:p>
          <a:p>
            <a:pPr eaLnBrk="1" hangingPunct="1"/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Προσφερόμενες Υπηρεσίες προς οικονομικούς φορείς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l-G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276"/>
          </a:xfrm>
        </p:spPr>
        <p:txBody>
          <a:bodyPr/>
          <a:lstStyle/>
          <a:p>
            <a:pPr eaLnBrk="1" hangingPunct="1"/>
            <a:r>
              <a:rPr lang="el-GR" sz="2400" dirty="0" smtClean="0">
                <a:latin typeface="Arial" charset="0"/>
                <a:cs typeface="Arial" charset="0"/>
              </a:rPr>
              <a:t>Προσδιορισμός πρόσθετων κωδικών </a:t>
            </a:r>
            <a:r>
              <a:rPr lang="en-GB" sz="2400" dirty="0" smtClean="0">
                <a:latin typeface="Arial" charset="0"/>
                <a:cs typeface="Arial" charset="0"/>
              </a:rPr>
              <a:t>Meursing </a:t>
            </a:r>
            <a:r>
              <a:rPr lang="el-GR" sz="2400" dirty="0" smtClean="0">
                <a:latin typeface="Arial" charset="0"/>
                <a:cs typeface="Arial" charset="0"/>
              </a:rPr>
              <a:t>με βάση τη σύσταση του εμπορεύματος</a:t>
            </a:r>
          </a:p>
          <a:p>
            <a:pPr eaLnBrk="1" hangingPunct="1"/>
            <a:r>
              <a:rPr lang="el-GR" sz="2400" dirty="0" smtClean="0">
                <a:latin typeface="Arial" charset="0"/>
                <a:cs typeface="Arial" charset="0"/>
              </a:rPr>
              <a:t>Ανίχνευση δασμολογικής ποσόστωσης (</a:t>
            </a:r>
            <a:r>
              <a:rPr lang="en-GB" sz="2400" dirty="0" smtClean="0">
                <a:latin typeface="Arial" charset="0"/>
                <a:cs typeface="Arial" charset="0"/>
              </a:rPr>
              <a:t>Search for tariff quotas</a:t>
            </a:r>
            <a:r>
              <a:rPr lang="el-GR" sz="2400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/>
            <a:r>
              <a:rPr lang="el-GR" sz="2400" dirty="0" smtClean="0">
                <a:latin typeface="Arial" charset="0"/>
                <a:cs typeface="Arial" charset="0"/>
              </a:rPr>
              <a:t> Δυνατότητα εξαγωγής καταστάσεων δασμολογικών ταξινομήσεων</a:t>
            </a:r>
          </a:p>
          <a:p>
            <a:pPr eaLnBrk="1" hangingPunct="1"/>
            <a:r>
              <a:rPr lang="el-GR" sz="2400" dirty="0" smtClean="0">
                <a:latin typeface="Arial" charset="0"/>
                <a:cs typeface="Arial" charset="0"/>
              </a:rPr>
              <a:t>Δυνατότητα εξαγωγής καταστάσεων Απαλλαγών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Προσφερόμενες Υπηρεσίες προς οικονομικούς φορείς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Σχόλια - Ερωτήσεις</a:t>
            </a:r>
          </a:p>
        </p:txBody>
      </p:sp>
      <p:pic>
        <p:nvPicPr>
          <p:cNvPr id="8" name="Content Placeholder 7" descr="Question-1-e146316045547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1643050"/>
            <a:ext cx="3119451" cy="368095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3200" b="1" dirty="0" err="1" smtClean="0">
                <a:latin typeface="Arial" charset="0"/>
                <a:cs typeface="Arial" charset="0"/>
              </a:rPr>
              <a:t>TAR</a:t>
            </a:r>
            <a:r>
              <a:rPr lang="en-GB" sz="2400" dirty="0" err="1" smtClean="0">
                <a:latin typeface="Arial" charset="0"/>
                <a:cs typeface="Arial" charset="0"/>
              </a:rPr>
              <a:t>if</a:t>
            </a:r>
            <a:r>
              <a:rPr lang="el-GR" sz="2400" dirty="0" smtClean="0">
                <a:latin typeface="Arial" charset="0"/>
                <a:cs typeface="Arial" charset="0"/>
              </a:rPr>
              <a:t> </a:t>
            </a:r>
            <a:r>
              <a:rPr lang="en-GB" sz="3200" dirty="0" smtClean="0">
                <a:latin typeface="Arial" charset="0"/>
                <a:cs typeface="Arial" charset="0"/>
              </a:rPr>
              <a:t> </a:t>
            </a:r>
            <a:r>
              <a:rPr lang="en-GB" sz="3200" b="1" dirty="0" err="1" smtClean="0">
                <a:latin typeface="Arial" charset="0"/>
                <a:cs typeface="Arial" charset="0"/>
              </a:rPr>
              <a:t>I</a:t>
            </a:r>
            <a:r>
              <a:rPr lang="en-GB" sz="2400" dirty="0" err="1" smtClean="0">
                <a:latin typeface="Arial" charset="0"/>
                <a:cs typeface="Arial" charset="0"/>
              </a:rPr>
              <a:t>ntégré</a:t>
            </a:r>
            <a:r>
              <a:rPr lang="en-GB" sz="3200" dirty="0" smtClean="0">
                <a:latin typeface="Arial" charset="0"/>
                <a:cs typeface="Arial" charset="0"/>
              </a:rPr>
              <a:t> </a:t>
            </a:r>
            <a:r>
              <a:rPr lang="en-GB" sz="3200" b="1" dirty="0" err="1" smtClean="0">
                <a:latin typeface="Arial" charset="0"/>
                <a:cs typeface="Arial" charset="0"/>
              </a:rPr>
              <a:t>C</a:t>
            </a:r>
            <a:r>
              <a:rPr lang="en-GB" sz="2400" dirty="0" err="1" smtClean="0">
                <a:latin typeface="Arial" charset="0"/>
                <a:cs typeface="Arial" charset="0"/>
              </a:rPr>
              <a:t>ommunautaire</a:t>
            </a:r>
            <a:r>
              <a:rPr lang="en-GB" sz="2400" dirty="0" smtClean="0">
                <a:latin typeface="Arial" charset="0"/>
                <a:cs typeface="Arial" charset="0"/>
              </a:rPr>
              <a:t>:</a:t>
            </a:r>
            <a:r>
              <a:rPr lang="en-GB" sz="3200" dirty="0" smtClean="0">
                <a:latin typeface="Arial" charset="0"/>
                <a:cs typeface="Arial" charset="0"/>
              </a:rPr>
              <a:t> </a:t>
            </a:r>
            <a:r>
              <a:rPr lang="en-GB" sz="2400" dirty="0" smtClean="0">
                <a:latin typeface="Arial" charset="0"/>
                <a:cs typeface="Arial" charset="0"/>
              </a:rPr>
              <a:t>Integrated Tariff of the European Communities</a:t>
            </a:r>
          </a:p>
          <a:p>
            <a:pPr eaLnBrk="1" hangingPunct="1"/>
            <a:endParaRPr lang="en-GB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sz="2400" dirty="0" smtClean="0">
                <a:latin typeface="Arial" charset="0"/>
                <a:cs typeface="Arial" charset="0"/>
              </a:rPr>
              <a:t>Το </a:t>
            </a:r>
            <a:r>
              <a:rPr lang="en-GB" sz="2400" b="1" dirty="0" smtClean="0">
                <a:latin typeface="Arial" charset="0"/>
                <a:cs typeface="Arial" charset="0"/>
              </a:rPr>
              <a:t>TARIC</a:t>
            </a:r>
            <a:r>
              <a:rPr lang="el-GR" sz="2400" dirty="0" smtClean="0">
                <a:latin typeface="Arial" charset="0"/>
                <a:cs typeface="Arial" charset="0"/>
              </a:rPr>
              <a:t>, είναι</a:t>
            </a:r>
            <a:r>
              <a:rPr lang="en-US" sz="2400" dirty="0" smtClean="0">
                <a:latin typeface="Arial" charset="0"/>
                <a:cs typeface="Arial" charset="0"/>
              </a:rPr>
              <a:t> :</a:t>
            </a:r>
            <a:r>
              <a:rPr lang="el-GR" sz="2400" dirty="0" smtClean="0">
                <a:latin typeface="Arial" charset="0"/>
                <a:cs typeface="Arial" charset="0"/>
              </a:rPr>
              <a:t> μια βάση δεδομένων στην οποία ενσωματώνονται όλα τα μέτρα που αφορούν την τελωνειακή, εμπορική και γεωργο</a:t>
            </a:r>
            <a:r>
              <a:rPr lang="en-GB" sz="2400" dirty="0" smtClean="0">
                <a:latin typeface="Arial" charset="0"/>
                <a:cs typeface="Arial" charset="0"/>
              </a:rPr>
              <a:t>-</a:t>
            </a:r>
            <a:r>
              <a:rPr lang="el-GR" sz="2400" dirty="0" smtClean="0">
                <a:latin typeface="Arial" charset="0"/>
                <a:cs typeface="Arial" charset="0"/>
              </a:rPr>
              <a:t>κτηνοτροφική νομοθεσία της ΕΕ.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/>
            <a:endParaRPr lang="el-GR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sz="2400" dirty="0" smtClean="0">
                <a:latin typeface="Arial" charset="0"/>
                <a:cs typeface="Arial" charset="0"/>
              </a:rPr>
              <a:t>Το σύστημα Κυπριακού Δασμολογίου (Σ.Κ.Δ), ως επέκταση του Τ</a:t>
            </a:r>
            <a:r>
              <a:rPr lang="en-GB" sz="2400" dirty="0" smtClean="0">
                <a:latin typeface="Arial" charset="0"/>
                <a:cs typeface="Arial" charset="0"/>
              </a:rPr>
              <a:t>ARIC</a:t>
            </a:r>
            <a:r>
              <a:rPr lang="el-GR" sz="2400" dirty="0" smtClean="0">
                <a:latin typeface="Arial" charset="0"/>
                <a:cs typeface="Arial" charset="0"/>
              </a:rPr>
              <a:t>,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l-GR" sz="2400" dirty="0" smtClean="0">
                <a:latin typeface="Arial" charset="0"/>
                <a:cs typeface="Arial" charset="0"/>
              </a:rPr>
              <a:t>ενσωματώνει και μέτρα Φορολογικής, Εμπορικής ή άλλης Εθνικής Πολιτικής.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TARIC</a:t>
            </a:r>
            <a:endParaRPr lang="el-G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1000125" y="2852936"/>
            <a:ext cx="7686675" cy="3154164"/>
          </a:xfrm>
        </p:spPr>
        <p:txBody>
          <a:bodyPr/>
          <a:lstStyle/>
          <a:p>
            <a:pPr eaLnBrk="1" hangingPunct="1"/>
            <a:r>
              <a:rPr lang="el-GR" sz="2400" dirty="0" smtClean="0">
                <a:latin typeface="Arial" charset="0"/>
                <a:cs typeface="Arial" charset="0"/>
              </a:rPr>
              <a:t>Ομοιόμορφη εφαρμογή της Νομοθεσίας από όλα τα κράτη μέλη</a:t>
            </a:r>
            <a:endParaRPr lang="en-GB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GB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sz="2400" dirty="0" smtClean="0">
                <a:latin typeface="Arial" charset="0"/>
                <a:cs typeface="Arial" charset="0"/>
              </a:rPr>
              <a:t>Σαφή εικόνα όλων των μέτρων, σε όλους τους οικονομικούς φορείς, που επιβάλλονται κατά την εισαγωγή στην ΕΕ ή την εξαγωγή αγαθών από την ΕΕ. </a:t>
            </a:r>
          </a:p>
          <a:p>
            <a:pPr eaLnBrk="1" hangingPunct="1"/>
            <a:endParaRPr lang="el-G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TARIC</a:t>
            </a:r>
            <a:endParaRPr lang="el-G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714375" y="1628800"/>
            <a:ext cx="75009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dirty="0"/>
              <a:t>Με την ενσωμάτωση και την κωδικοποίηση</a:t>
            </a:r>
            <a:r>
              <a:rPr lang="en-GB" sz="2800" dirty="0"/>
              <a:t> </a:t>
            </a:r>
            <a:r>
              <a:rPr lang="el-GR" sz="2800" dirty="0"/>
              <a:t>αυτών των μέτρων, το </a:t>
            </a:r>
            <a:r>
              <a:rPr lang="en-GB" sz="2800" dirty="0"/>
              <a:t>TARIC</a:t>
            </a:r>
            <a:r>
              <a:rPr lang="el-GR" sz="2800" dirty="0"/>
              <a:t> εξασφαλίζει</a:t>
            </a:r>
            <a:r>
              <a:rPr lang="en-GB" sz="2800" dirty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372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N</a:t>
            </a:r>
            <a:r>
              <a:rPr lang="el-GR" dirty="0" smtClean="0">
                <a:latin typeface="Arial" charset="0"/>
                <a:cs typeface="Arial" charset="0"/>
              </a:rPr>
              <a:t>α παρουσιάσει τους Κανονισμούς/Μέτρα που ισχύουν για συγκεκριμένα προϊόντα κατά την εισαγωγή τους στην ΕΕ σε δεδομένο χρόνο και καταγωγής από συγκεκριμένη χώρα . </a:t>
            </a:r>
          </a:p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Να λειτουργεί ως εργαλείο ανίχνευσης του ορθού κωδικού (</a:t>
            </a:r>
            <a:r>
              <a:rPr lang="en-US" dirty="0" smtClean="0">
                <a:latin typeface="Arial" charset="0"/>
                <a:cs typeface="Arial" charset="0"/>
              </a:rPr>
              <a:t>TARIC)</a:t>
            </a:r>
            <a:r>
              <a:rPr lang="el-GR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Να συσχετίζει προηγούμενους με επόμενους κωδικούς </a:t>
            </a:r>
            <a:r>
              <a:rPr lang="en-US" dirty="0" smtClean="0">
                <a:latin typeface="Arial" charset="0"/>
                <a:cs typeface="Arial" charset="0"/>
              </a:rPr>
              <a:t>TARIC </a:t>
            </a:r>
            <a:r>
              <a:rPr lang="el-GR" dirty="0" smtClean="0">
                <a:latin typeface="Arial" charset="0"/>
                <a:cs typeface="Arial" charset="0"/>
              </a:rPr>
              <a:t>αναφορικά με το ίδιο </a:t>
            </a:r>
            <a:r>
              <a:rPr lang="el-GR" dirty="0" err="1" smtClean="0">
                <a:latin typeface="Arial" charset="0"/>
                <a:cs typeface="Arial" charset="0"/>
              </a:rPr>
              <a:t>εμπορευμα</a:t>
            </a:r>
            <a:r>
              <a:rPr lang="el-GR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Να διασυνδέεται με άλλα συστήματα: Σύστημα Εισαγωγών, Σύστημα Εξαγωγών, </a:t>
            </a:r>
            <a:r>
              <a:rPr lang="en-GB" dirty="0" smtClean="0">
                <a:latin typeface="Arial" charset="0"/>
                <a:cs typeface="Arial" charset="0"/>
              </a:rPr>
              <a:t>ICS</a:t>
            </a:r>
            <a:r>
              <a:rPr lang="el-GR" dirty="0" smtClean="0">
                <a:latin typeface="Arial" charset="0"/>
                <a:cs typeface="Arial" charset="0"/>
              </a:rPr>
              <a:t>, </a:t>
            </a:r>
            <a:r>
              <a:rPr lang="en-US" dirty="0" smtClean="0">
                <a:latin typeface="Arial" charset="0"/>
                <a:cs typeface="Arial" charset="0"/>
              </a:rPr>
              <a:t>CDMS</a:t>
            </a:r>
            <a:r>
              <a:rPr lang="el-GR" dirty="0" smtClean="0">
                <a:latin typeface="Arial" charset="0"/>
                <a:cs typeface="Arial" charset="0"/>
              </a:rPr>
              <a:t>,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GB" dirty="0" smtClean="0">
                <a:latin typeface="Arial" charset="0"/>
                <a:cs typeface="Arial" charset="0"/>
              </a:rPr>
              <a:t>NCTS</a:t>
            </a:r>
            <a:r>
              <a:rPr lang="el-GR" dirty="0" smtClean="0">
                <a:latin typeface="Arial" charset="0"/>
                <a:cs typeface="Arial" charset="0"/>
              </a:rPr>
              <a:t>, κλπ.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Σκοπός του </a:t>
            </a:r>
            <a:r>
              <a:rPr lang="en-GB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TARIC</a:t>
            </a:r>
            <a:endParaRPr lang="el-G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Με το </a:t>
            </a:r>
            <a:r>
              <a:rPr lang="en-GB" dirty="0" smtClean="0">
                <a:latin typeface="Arial" charset="0"/>
                <a:cs typeface="Arial" charset="0"/>
              </a:rPr>
              <a:t>IDS file</a:t>
            </a:r>
            <a:r>
              <a:rPr lang="el-GR" dirty="0" smtClean="0">
                <a:latin typeface="Arial" charset="0"/>
                <a:cs typeface="Arial" charset="0"/>
              </a:rPr>
              <a:t> – Αρχείο που αποστέλλει η ΕΕ κάθε βράδυ εκτός σαββατοκύριακα και γιορτές. </a:t>
            </a:r>
            <a:endParaRPr lang="en-GB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l-GR" dirty="0" smtClean="0">
                <a:latin typeface="Arial" charset="0"/>
                <a:cs typeface="Arial" charset="0"/>
              </a:rPr>
              <a:t>	</a:t>
            </a:r>
            <a:r>
              <a:rPr lang="el-GR" sz="2000" dirty="0" smtClean="0">
                <a:latin typeface="Arial" charset="0"/>
                <a:cs typeface="Arial" charset="0"/>
              </a:rPr>
              <a:t>Η καθημερινή διαβίβαση δεδομένων TARIC μέσω ηλεκτρονικού δικτύου εγγυάται την άμεση και σωστή ενημέρωση των εθνικών συστημάτων των Κρατών Μελών.</a:t>
            </a:r>
          </a:p>
          <a:p>
            <a:pPr eaLnBrk="1" hangingPunct="1">
              <a:buFont typeface="Wingdings 3" pitchFamily="18" charset="2"/>
              <a:buNone/>
            </a:pPr>
            <a:endParaRPr lang="el-G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Με Εθνικές καταχωρήσεις (Μέτρα Ειδικών Φ.Κ, Άλλοι Φ.Κ, ΦΠΑ, Απαγορεύσεις/Περιορισμοί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  <a:r>
              <a:rPr lang="el-GR" dirty="0" smtClean="0">
                <a:latin typeface="Arial" charset="0"/>
                <a:cs typeface="Arial" charset="0"/>
              </a:rPr>
              <a:t>Απαλλαγές κλπ.)</a:t>
            </a:r>
          </a:p>
          <a:p>
            <a:pPr eaLnBrk="1" hangingPunct="1"/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Πως ενημερώνεται το </a:t>
            </a:r>
            <a:r>
              <a:rPr lang="en-GB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TARIC ;</a:t>
            </a:r>
            <a:endParaRPr lang="el-G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>
                <a:latin typeface="Arial" charset="0"/>
                <a:cs typeface="Arial" charset="0"/>
              </a:rPr>
              <a:t>Την ονοματολογία των εμπορευμάτων και τους πρόσθετους κωδικούς.</a:t>
            </a:r>
          </a:p>
          <a:p>
            <a:pPr eaLnBrk="1" hangingPunct="1"/>
            <a:endParaRPr lang="el-GR" smtClean="0"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Τι περιλαμβάνει το </a:t>
            </a:r>
            <a:r>
              <a:rPr lang="en-GB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TARIC</a:t>
            </a: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l-G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2" cstate="print"/>
          <a:srcRect l="13657" t="38251" r="43497" b="35793"/>
          <a:stretch>
            <a:fillRect/>
          </a:stretch>
        </p:blipFill>
        <p:spPr bwMode="auto">
          <a:xfrm>
            <a:off x="1143000" y="2643188"/>
            <a:ext cx="678656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Τις συμπληρωματικές μονάδες των εμπορευμάτων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endParaRPr lang="el-GR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l-G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Έγγραφα, πιστοποιητικά και άδειες</a:t>
            </a:r>
          </a:p>
          <a:p>
            <a:pPr eaLnBrk="1" hangingPunct="1">
              <a:buFont typeface="Wingdings 3" pitchFamily="18" charset="2"/>
              <a:buNone/>
            </a:pPr>
            <a:endParaRPr lang="el-G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Κατάλογο όλων των κωδικών που χρησιμοποιούνται π.χ κωδικοί χωρών, μονάδων μέτρησης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  <a:r>
              <a:rPr lang="el-GR" dirty="0" smtClean="0">
                <a:latin typeface="Arial" charset="0"/>
                <a:cs typeface="Arial" charset="0"/>
              </a:rPr>
              <a:t>πρόσθετοι κωδικοί, Κωδικοί υποσημειώσεων κλπ.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Τι περιλαμβάνει το </a:t>
            </a:r>
            <a:r>
              <a:rPr lang="en-GB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TARIC</a:t>
            </a: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l-G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91050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Ενωσιακά Δασμολογικά Μέτρα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Δασμοί τρίτης χώρας (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Third Country Duty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Δασμολογικές προτιμήσεις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(Tariff preferences)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Αναστολές Δασμών (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Suspension of duties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Δασμολογικές Ποσοστώσεις (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Tariff quotas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Δασμοί αντιντάμπινγκ και αντισταθμιστικοί δασμοί </a:t>
            </a:r>
            <a:r>
              <a:rPr lang="en-US" dirty="0" smtClean="0">
                <a:latin typeface="Arial" charset="0"/>
                <a:cs typeface="Arial" charset="0"/>
              </a:rPr>
              <a:t>(</a:t>
            </a:r>
            <a:r>
              <a:rPr lang="en-GB" dirty="0" smtClean="0">
                <a:latin typeface="Arial" charset="0"/>
                <a:cs typeface="Arial" charset="0"/>
              </a:rPr>
              <a:t>A</a:t>
            </a:r>
            <a:r>
              <a:rPr lang="en-US" dirty="0" err="1" smtClean="0">
                <a:latin typeface="Arial" charset="0"/>
                <a:cs typeface="Arial" charset="0"/>
              </a:rPr>
              <a:t>ntidumping</a:t>
            </a:r>
            <a:r>
              <a:rPr lang="en-US" dirty="0" smtClean="0">
                <a:latin typeface="Arial" charset="0"/>
                <a:cs typeface="Arial" charset="0"/>
              </a:rPr>
              <a:t> and Countervailing Duties)</a:t>
            </a:r>
            <a:r>
              <a:rPr lang="el-GR" dirty="0" smtClean="0">
                <a:latin typeface="Arial" charset="0"/>
                <a:cs typeface="Arial" charset="0"/>
              </a:rPr>
              <a:t> κλπ.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dirty="0" smtClean="0">
                <a:latin typeface="Arial" charset="0"/>
                <a:cs typeface="Arial" charset="0"/>
              </a:rPr>
              <a:t>Δασμοί διασφάλισης  (</a:t>
            </a:r>
            <a:r>
              <a:rPr lang="en-US" dirty="0" smtClean="0">
                <a:latin typeface="Arial" charset="0"/>
                <a:cs typeface="Arial" charset="0"/>
              </a:rPr>
              <a:t>safeguards duties)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Μέτρα επιτήρησης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Surveillance of movements of goods at import and export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Μέτρα Εμπιστευτικής Παρακολούθησης (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Confidential Monitoring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el-G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Τι περιλαμβάνει το </a:t>
            </a:r>
            <a:r>
              <a:rPr lang="en-GB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TARIC</a:t>
            </a: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l-G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00063" y="1052736"/>
            <a:ext cx="8229600" cy="5240115"/>
          </a:xfrm>
        </p:spPr>
        <p:txBody>
          <a:bodyPr/>
          <a:lstStyle/>
          <a:p>
            <a:pPr eaLnBrk="1" hangingPunct="1"/>
            <a:r>
              <a:rPr lang="el-GR" dirty="0" smtClean="0">
                <a:latin typeface="Arial" charset="0"/>
                <a:cs typeface="Arial" charset="0"/>
              </a:rPr>
              <a:t>Ενωσιακές απαγορεύσεις και περιορισμούς εισαγωγής και εξαγωγής:</a:t>
            </a:r>
          </a:p>
          <a:p>
            <a:pPr lvl="1" eaLnBrk="1" hangingPunct="1"/>
            <a:r>
              <a:rPr lang="el-GR" sz="2000" dirty="0" smtClean="0">
                <a:latin typeface="Arial" charset="0"/>
                <a:cs typeface="Arial" charset="0"/>
              </a:rPr>
              <a:t>Απαγόρευση εισαγωγής ή / και εξαγωγής συγκεκριμένων προϊόντων (π.χ. ουσίες που καταστρέφουν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l-GR" sz="2000" dirty="0" smtClean="0">
                <a:latin typeface="Arial" charset="0"/>
                <a:cs typeface="Arial" charset="0"/>
              </a:rPr>
              <a:t>τη στοιβάδα του όζοντος, προϊόντων που κατάγονται ή εξάγονται από συγκεκριμένες χώρες κλπ.) </a:t>
            </a:r>
          </a:p>
          <a:p>
            <a:pPr lvl="1" eaLnBrk="1" hangingPunct="1">
              <a:buFont typeface="Verdana" pitchFamily="34" charset="0"/>
              <a:buNone/>
            </a:pPr>
            <a:endParaRPr lang="el-GR" sz="20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l-GR" sz="2000" dirty="0" smtClean="0">
                <a:latin typeface="Arial" charset="0"/>
                <a:cs typeface="Arial" charset="0"/>
              </a:rPr>
              <a:t>Έλεγχοι εισαγωγής ή / και εξαγωγής ορισμένων κατηγοριών προϊόντων (π.χ. προϊόντα που υπόκεινται στην σύμβαση CITES, (</a:t>
            </a:r>
            <a:r>
              <a:rPr lang="en-US" sz="2000" b="1" dirty="0" smtClean="0">
                <a:latin typeface="Arial" charset="0"/>
                <a:cs typeface="Arial" charset="0"/>
              </a:rPr>
              <a:t>C</a:t>
            </a:r>
            <a:r>
              <a:rPr lang="en-US" sz="2000" dirty="0" smtClean="0">
                <a:latin typeface="Arial" charset="0"/>
                <a:cs typeface="Arial" charset="0"/>
              </a:rPr>
              <a:t>onvention of </a:t>
            </a:r>
            <a:r>
              <a:rPr lang="en-US" sz="2000" b="1" dirty="0" smtClean="0">
                <a:latin typeface="Arial" charset="0"/>
                <a:cs typeface="Arial" charset="0"/>
              </a:rPr>
              <a:t>I</a:t>
            </a:r>
            <a:r>
              <a:rPr lang="en-US" sz="2000" dirty="0" smtClean="0">
                <a:latin typeface="Arial" charset="0"/>
                <a:cs typeface="Arial" charset="0"/>
              </a:rPr>
              <a:t>nternational </a:t>
            </a:r>
            <a:r>
              <a:rPr lang="en-US" sz="2000" b="1" dirty="0" smtClean="0">
                <a:latin typeface="Arial" charset="0"/>
                <a:cs typeface="Arial" charset="0"/>
              </a:rPr>
              <a:t>Tr</a:t>
            </a:r>
            <a:r>
              <a:rPr lang="en-US" sz="2000" dirty="0" smtClean="0">
                <a:latin typeface="Arial" charset="0"/>
                <a:cs typeface="Arial" charset="0"/>
              </a:rPr>
              <a:t>ade in </a:t>
            </a:r>
            <a:r>
              <a:rPr lang="en-US" sz="2000" b="1" dirty="0" smtClean="0">
                <a:latin typeface="Arial" charset="0"/>
                <a:cs typeface="Arial" charset="0"/>
              </a:rPr>
              <a:t>E</a:t>
            </a:r>
            <a:r>
              <a:rPr lang="en-US" sz="2000" dirty="0" smtClean="0">
                <a:latin typeface="Arial" charset="0"/>
                <a:cs typeface="Arial" charset="0"/>
              </a:rPr>
              <a:t>ndangered </a:t>
            </a:r>
            <a:r>
              <a:rPr lang="en-US" sz="2000" b="1" dirty="0" smtClean="0">
                <a:latin typeface="Arial" charset="0"/>
                <a:cs typeface="Arial" charset="0"/>
              </a:rPr>
              <a:t>S</a:t>
            </a:r>
            <a:r>
              <a:rPr lang="en-US" sz="2000" dirty="0" smtClean="0">
                <a:latin typeface="Arial" charset="0"/>
                <a:cs typeface="Arial" charset="0"/>
              </a:rPr>
              <a:t>pecies of wild fauna and flora) </a:t>
            </a:r>
            <a:r>
              <a:rPr lang="el-GR" sz="2000" dirty="0" smtClean="0">
                <a:latin typeface="Arial" charset="0"/>
                <a:cs typeface="Arial" charset="0"/>
              </a:rPr>
              <a:t>είδη πολυτελείας, πολιτιστικά αγαθά, προϊόντα και εξοπλισμός που περιέχουν φθοριούχα αέρια θερμοκηπίου, είδη διπλής χρήσης, κτηνιατρικοί έλεγχοι σε ζώα και τρόφιμα κλπ.)</a:t>
            </a:r>
          </a:p>
          <a:p>
            <a:pPr lvl="1" eaLnBrk="1" hangingPunct="1"/>
            <a:endParaRPr lang="el-GR" sz="20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l-GR" sz="2000" dirty="0" smtClean="0">
                <a:latin typeface="Arial" charset="0"/>
                <a:cs typeface="Arial" charset="0"/>
              </a:rPr>
              <a:t>Έλεγχοι αξιοπιστίας (</a:t>
            </a:r>
            <a:r>
              <a:rPr lang="en-GB" sz="2000" dirty="0" smtClean="0">
                <a:latin typeface="Arial" charset="0"/>
                <a:cs typeface="Arial" charset="0"/>
              </a:rPr>
              <a:t>Credibility Checks</a:t>
            </a:r>
            <a:r>
              <a:rPr lang="el-GR" sz="2000" dirty="0" smtClean="0">
                <a:latin typeface="Arial" charset="0"/>
                <a:cs typeface="Arial" charset="0"/>
              </a:rPr>
              <a:t>)</a:t>
            </a:r>
          </a:p>
          <a:p>
            <a:pPr lvl="1" eaLnBrk="1" hangingPunct="1"/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Τι περιλαμβάνει το </a:t>
            </a:r>
            <a:r>
              <a:rPr lang="en-GB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TARIC</a:t>
            </a:r>
            <a:r>
              <a:rPr lang="el-GR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l-G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853</TotalTime>
  <Words>761</Words>
  <Application>Microsoft Office PowerPoint</Application>
  <PresentationFormat>On-screen Show (4:3)</PresentationFormat>
  <Paragraphs>109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Εισαγωγή στο TARIC και Σύστημα Ολοκληρωμένου Κυπριακού Δασμολογίου </vt:lpstr>
      <vt:lpstr>TARIC</vt:lpstr>
      <vt:lpstr>TARIC</vt:lpstr>
      <vt:lpstr>Σκοπός του TARIC</vt:lpstr>
      <vt:lpstr>         Πως ενημερώνεται το TARIC ;</vt:lpstr>
      <vt:lpstr>          Τι περιλαμβάνει το TARIC ;</vt:lpstr>
      <vt:lpstr>           Τι περιλαμβάνει το TARIC ;</vt:lpstr>
      <vt:lpstr>           Τι περιλαμβάνει το TARIC ;</vt:lpstr>
      <vt:lpstr>         Τι περιλαμβάνει το TARIC ;</vt:lpstr>
      <vt:lpstr>           Τι περιλαμβάνει το TARIC ;</vt:lpstr>
      <vt:lpstr>           Εθνικοί Φόροι Κατανάλωσης</vt:lpstr>
      <vt:lpstr>                                ΦΠΑ</vt:lpstr>
      <vt:lpstr>     Εθνικές Απαγορεύσεις / Περιορισμοί</vt:lpstr>
      <vt:lpstr>                            Απαλλαγές</vt:lpstr>
      <vt:lpstr>    Προσφερόμενες Υπηρεσίες προς οικονομικούς φορείς:</vt:lpstr>
      <vt:lpstr>Προσφερόμενες Υπηρεσίες προς οικονομικούς φορείς </vt:lpstr>
      <vt:lpstr>Σχόλια - Ερωτήσεις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TARIC</dc:title>
  <dc:creator>User</dc:creator>
  <cp:lastModifiedBy>Demetris Nikiforou</cp:lastModifiedBy>
  <cp:revision>119</cp:revision>
  <dcterms:created xsi:type="dcterms:W3CDTF">2017-10-16T10:15:53Z</dcterms:created>
  <dcterms:modified xsi:type="dcterms:W3CDTF">2019-03-20T05:24:55Z</dcterms:modified>
</cp:coreProperties>
</file>